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80" r:id="rId2"/>
    <p:sldId id="378" r:id="rId3"/>
    <p:sldId id="381" r:id="rId4"/>
    <p:sldId id="386" r:id="rId5"/>
    <p:sldId id="387" r:id="rId6"/>
    <p:sldId id="393" r:id="rId7"/>
    <p:sldId id="396" r:id="rId8"/>
    <p:sldId id="394" r:id="rId9"/>
    <p:sldId id="397" r:id="rId10"/>
    <p:sldId id="408" r:id="rId11"/>
    <p:sldId id="419" r:id="rId12"/>
    <p:sldId id="404" r:id="rId13"/>
    <p:sldId id="409" r:id="rId14"/>
    <p:sldId id="410" r:id="rId15"/>
    <p:sldId id="377" r:id="rId16"/>
    <p:sldId id="411" r:id="rId17"/>
    <p:sldId id="416" r:id="rId18"/>
    <p:sldId id="418" r:id="rId19"/>
    <p:sldId id="417" r:id="rId20"/>
    <p:sldId id="384" r:id="rId21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na Gunnes" initials="N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7"/>
    <a:srgbClr val="004A93"/>
    <a:srgbClr val="AFCA0B"/>
    <a:srgbClr val="004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2" autoAdjust="0"/>
    <p:restoredTop sz="99695" autoAdjust="0"/>
  </p:normalViewPr>
  <p:slideViewPr>
    <p:cSldViewPr snapToGrid="0">
      <p:cViewPr varScale="1">
        <p:scale>
          <a:sx n="163" d="100"/>
          <a:sy n="163" d="100"/>
        </p:scale>
        <p:origin x="14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76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4E7D081D-00C4-4F27-9FB7-56F92581F7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ACA8F7-0286-4A69-9296-22043389E7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FEF7D19B-ABB8-405D-A632-EBD6DB666D36}" type="datetimeFigureOut">
              <a:rPr lang="nb-NO" smtClean="0"/>
              <a:t>09.09.2021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6CA398D-6E38-4B3E-8448-CD13E404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F9B3648-8466-4A18-B775-5927BEB2B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B92817C7-0CD1-4AB6-A161-706ECA8E8A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214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3FAAF9F-1699-E943-ACCE-9682E6851D55}" type="datetimeFigureOut">
              <a:rPr lang="nb-NO" smtClean="0"/>
              <a:t>09.09.2021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79F8C22-4B7E-C849-A7FA-08599E78BF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168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FF05FE-4686-4401-8435-3184D20E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E55D9E-DCCB-4C6A-B993-B4E3406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73E658-A926-4C2C-98EE-AB70A1D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FA45D2A-9AD5-4FA0-8B4D-3F277D66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4348607" cy="1194380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986C8ECE-38F8-4390-AC09-623FD14A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6" y="2978331"/>
            <a:ext cx="4348606" cy="137742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D529F53-5CF9-4D77-8899-65700A0566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1"/>
            <a:ext cx="6095999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18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303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loverskrif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AA9C0BB-5039-4A1C-947B-6743E2CB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30C9680-88E9-452A-BB51-C51AB99C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3484A42-984E-4758-86EA-2B21CC0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038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59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B4D85B6-5136-43C2-BCCA-FFE613761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8CFEB4D9-AD72-4B60-95EB-31621B6E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D57DF29E-3BF1-4C83-88E7-8D3E0A6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1233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16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3113684-BC8C-4B54-B1C4-2C234332B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2BE7DA01-5E20-41BD-826E-7F328002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A34D5D0D-229E-4AF7-928B-37C41B66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0000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88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4F0BCF0-D77D-4BAC-ACC6-E58E2771C8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A8BB17A-3886-437E-B029-FA39EB4C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FD7AEDA9-25F3-4EBC-AEFD-6D675442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49582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36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E431200A-E5F1-4F37-8164-2FFA693EC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AB19BB-2DBF-4D3A-8459-E3D69AC6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75FB2E99-4EC2-4268-AB1B-CDAADA5B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38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64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1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0BD98DE-0FE7-4EE7-BD09-E062E3DFF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23F4A9D-4298-4A99-BC78-A135ACB9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55F2F4FF-176B-4A6C-93AD-E9D9F50C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4889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416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9F6BAA13-0830-4EAC-B836-D5C1707063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1A3243-C799-46F9-AD23-9C216B88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27A667A7-0101-4FE5-B036-E06942A9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37825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B7FA2FC1-303A-41AE-893E-D166CE77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23F59A7-2729-4B8A-AAF9-7793D267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4188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8672E4AF-E70B-4478-86F5-CE8AE7E854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4FBBD37-7F67-4259-B493-0B636DB8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5BA5566-A5E0-4321-B599-BEB03BF1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1315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70DA433E-E19E-4759-8678-A4A2C1FD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C9783D8-1EF3-4B37-9ED6-215985DC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5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4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49A3FFB-6076-1A41-984A-4C78544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CD73630F-A3D6-904E-99E5-08307F87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89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4431F304-E76D-3146-964B-14DFE1E9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4661CA4A-8E0E-8C49-BC3E-1A4B3C98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4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2">
            <a:extLst>
              <a:ext uri="{FF2B5EF4-FFF2-40B4-BE49-F238E27FC236}">
                <a16:creationId xmlns:a16="http://schemas.microsoft.com/office/drawing/2014/main" id="{0B3AA98A-AB8C-42AF-A30A-D209CA99F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053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C8E5455-3D59-4FA3-A1BA-DEA033D3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4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FC42E7-C7B6-4BB1-8678-1916449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FC5351-58AB-4694-B2C5-C21BBC38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D0D3338-C838-4294-B690-189DBEA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A64C9D0-EBD5-4D33-BD7B-CCF2F5E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03B7481-3688-4B04-B67E-23B7FD9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F73DD26-4037-4A18-A05E-AA134B9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96E061-70AD-45E6-B695-FC98F914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7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8D2398-FC0D-4E0C-B5AD-8C2E8FAF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449673-CC7C-4DA6-A417-52E1BA9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A87EF4F6-FD80-4958-8E24-E370421914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55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F13CE7-7E72-49FD-9179-672195A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C6E529-3426-4CD8-8DE8-704A00260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05DCFF-9452-43CA-A8F2-63B746EF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0593" y="6292742"/>
            <a:ext cx="1200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09/09/2021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F726A0-91AD-490D-8F7E-2F883D0BD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23500" y="6292742"/>
            <a:ext cx="6208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Fall 2021 - Lecture 2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EDB195-5C8F-492E-BE84-4A9C1B3F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74303" y="6292742"/>
            <a:ext cx="859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4A93"/>
                </a:solidFill>
              </a:defRPr>
            </a:lvl1pPr>
          </a:lstStyle>
          <a:p>
            <a:fld id="{06668B70-52D5-4929-987C-994778F03EBF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BE4884A-7C66-4471-9DC2-28A0785C029A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86" y="6256460"/>
            <a:ext cx="474315" cy="416546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62334063-BE89-470A-9647-0823B610892C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35" y="6293084"/>
            <a:ext cx="16334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71" r:id="rId4"/>
    <p:sldLayoutId id="2147483672" r:id="rId5"/>
    <p:sldLayoutId id="2147483670" r:id="rId6"/>
    <p:sldLayoutId id="2147483654" r:id="rId7"/>
    <p:sldLayoutId id="2147483655" r:id="rId8"/>
    <p:sldLayoutId id="2147483651" r:id="rId9"/>
    <p:sldLayoutId id="2147483674" r:id="rId10"/>
    <p:sldLayoutId id="2147483660" r:id="rId11"/>
    <p:sldLayoutId id="2147483675" r:id="rId12"/>
    <p:sldLayoutId id="2147483661" r:id="rId13"/>
    <p:sldLayoutId id="2147483676" r:id="rId14"/>
    <p:sldLayoutId id="2147483673" r:id="rId15"/>
    <p:sldLayoutId id="2147483677" r:id="rId16"/>
    <p:sldLayoutId id="2147483664" r:id="rId17"/>
    <p:sldLayoutId id="2147483678" r:id="rId18"/>
    <p:sldLayoutId id="2147483665" r:id="rId19"/>
    <p:sldLayoutId id="2147483679" r:id="rId20"/>
    <p:sldLayoutId id="2147483666" r:id="rId21"/>
    <p:sldLayoutId id="2147483680" r:id="rId22"/>
    <p:sldLayoutId id="2147483667" r:id="rId23"/>
    <p:sldLayoutId id="2147483681" r:id="rId24"/>
    <p:sldLayoutId id="2147483668" r:id="rId25"/>
    <p:sldLayoutId id="2147483682" r:id="rId2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A9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.uio.no/imb/forskning/publikasjoner/boker/2007/epidemiolgiske-kliniske-forskningsmeto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entral_tendenc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Statistics – Part 2</a:t>
            </a:r>
            <a:endParaRPr lang="en-US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Nina Gunnes</a:t>
            </a:r>
          </a:p>
          <a:p>
            <a:pPr marL="0" indent="0">
              <a:buNone/>
            </a:pPr>
            <a:r>
              <a:rPr lang="en-US" dirty="0" smtClean="0"/>
              <a:t>September 9, 2021</a:t>
            </a:r>
            <a:endParaRPr lang="en-US" dirty="0"/>
          </a:p>
        </p:txBody>
      </p:sp>
      <p:pic>
        <p:nvPicPr>
          <p:cNvPr id="7" name="Plassholder for bilde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3" b="1463"/>
          <a:stretch>
            <a:fillRect/>
          </a:stretch>
        </p:blipFill>
        <p:spPr/>
      </p:pic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24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Discrete </a:t>
            </a:r>
            <a:r>
              <a:rPr lang="en-US" dirty="0"/>
              <a:t>distribution</a:t>
            </a:r>
          </a:p>
          <a:p>
            <a:pPr lvl="1"/>
            <a:r>
              <a:rPr lang="en-US" dirty="0"/>
              <a:t>Values at which the probability mass function takes its maximum value(s)</a:t>
            </a:r>
            <a:endParaRPr lang="en-US" dirty="0" smtClean="0"/>
          </a:p>
          <a:p>
            <a:r>
              <a:rPr lang="en-US" dirty="0" smtClean="0"/>
              <a:t>Continuous </a:t>
            </a:r>
            <a:r>
              <a:rPr lang="en-US" dirty="0"/>
              <a:t>distribution</a:t>
            </a:r>
          </a:p>
          <a:p>
            <a:pPr lvl="1"/>
            <a:r>
              <a:rPr lang="en-US" dirty="0"/>
              <a:t>Value(s) at which the probability density function has a (local) maximum</a:t>
            </a:r>
            <a:endParaRPr lang="en-US" dirty="0" smtClean="0"/>
          </a:p>
          <a:p>
            <a:r>
              <a:rPr lang="en-US" dirty="0" smtClean="0"/>
              <a:t>Useful for </a:t>
            </a:r>
            <a:r>
              <a:rPr lang="en-US" dirty="0" smtClean="0">
                <a:solidFill>
                  <a:srgbClr val="FF0000"/>
                </a:solidFill>
              </a:rPr>
              <a:t>nominal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FF0000"/>
                </a:solidFill>
              </a:rPr>
              <a:t>ordinal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categorical</a:t>
            </a:r>
            <a:r>
              <a:rPr lang="en-US" dirty="0"/>
              <a:t> </a:t>
            </a:r>
            <a:r>
              <a:rPr lang="en-US" dirty="0" smtClean="0"/>
              <a:t>data and </a:t>
            </a:r>
            <a:r>
              <a:rPr lang="en-US" dirty="0">
                <a:solidFill>
                  <a:srgbClr val="FF0000"/>
                </a:solidFill>
              </a:rPr>
              <a:t>numerical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Sample mode</a:t>
            </a:r>
          </a:p>
          <a:p>
            <a:pPr lvl="1"/>
            <a:r>
              <a:rPr lang="en-US" dirty="0" smtClean="0"/>
              <a:t>Most frequently occurring value(s)</a:t>
            </a:r>
          </a:p>
          <a:p>
            <a:pPr lvl="1"/>
            <a:r>
              <a:rPr lang="en-US" dirty="0" smtClean="0"/>
              <a:t>Estimate of the population mode (i.e., mode of the underlying population)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10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45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Obtained by making a histogram for continuous data</a:t>
            </a:r>
          </a:p>
          <a:p>
            <a:pPr lvl="1"/>
            <a:r>
              <a:rPr lang="en-US" dirty="0"/>
              <a:t>Grouping the data into intervals and assigning a frequency to each interval</a:t>
            </a:r>
          </a:p>
          <a:p>
            <a:pPr lvl="1"/>
            <a:r>
              <a:rPr lang="en-US" dirty="0" smtClean="0"/>
              <a:t>Corresponding </a:t>
            </a:r>
            <a:r>
              <a:rPr lang="en-US" dirty="0"/>
              <a:t>to the midpoint of the interval with the highest bin</a:t>
            </a:r>
          </a:p>
          <a:p>
            <a:pPr lvl="1"/>
            <a:r>
              <a:rPr lang="en-US" dirty="0"/>
              <a:t>Sensitive to the choice of interval width for small and medium-sized samples </a:t>
            </a:r>
            <a:r>
              <a:rPr lang="en-US" dirty="0" smtClean="0"/>
              <a:t>(should not be too </a:t>
            </a:r>
            <a:r>
              <a:rPr lang="en-US" dirty="0"/>
              <a:t>narrow </a:t>
            </a:r>
            <a:r>
              <a:rPr lang="en-US" dirty="0" smtClean="0"/>
              <a:t>nor too </a:t>
            </a:r>
            <a:r>
              <a:rPr lang="en-US" dirty="0"/>
              <a:t>wide)</a:t>
            </a:r>
          </a:p>
          <a:p>
            <a:r>
              <a:rPr lang="en-US" dirty="0"/>
              <a:t>Symmetrical unimodal distributions (e.g., the normal distribution)</a:t>
            </a:r>
          </a:p>
          <a:p>
            <a:pPr lvl="1"/>
            <a:r>
              <a:rPr lang="en-US" dirty="0"/>
              <a:t>Population mean (if defined), median, and mode all </a:t>
            </a:r>
            <a:r>
              <a:rPr lang="en-US" dirty="0" smtClean="0"/>
              <a:t>coinciding</a:t>
            </a:r>
            <a:endParaRPr lang="en-US" dirty="0"/>
          </a:p>
          <a:p>
            <a:pPr lvl="1"/>
            <a:r>
              <a:rPr lang="en-US" dirty="0"/>
              <a:t>Sample mean used as an estimate of the population </a:t>
            </a:r>
            <a:r>
              <a:rPr lang="en-US" dirty="0" smtClean="0"/>
              <a:t>mode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11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81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Mode, cont.</a:t>
            </a:r>
            <a:endParaRPr lang="en-US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12</a:t>
            </a:fld>
            <a:endParaRPr lang="nb-NO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" r="70692"/>
          <a:stretch/>
        </p:blipFill>
        <p:spPr bwMode="auto">
          <a:xfrm>
            <a:off x="900000" y="1979999"/>
            <a:ext cx="4140000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r="70713"/>
          <a:stretch/>
        </p:blipFill>
        <p:spPr bwMode="auto">
          <a:xfrm>
            <a:off x="6300000" y="1980000"/>
            <a:ext cx="4140000" cy="3240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kstSylinder 8"/>
          <p:cNvSpPr txBox="1"/>
          <p:nvPr/>
        </p:nvSpPr>
        <p:spPr>
          <a:xfrm>
            <a:off x="900000" y="5400000"/>
            <a:ext cx="2520000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Data from sbp.txt (Laake et al., 2007)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6300000" y="5400000"/>
            <a:ext cx="2520000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Data from sbp.txt (Laake et al., 2007)</a:t>
            </a:r>
          </a:p>
        </p:txBody>
      </p:sp>
      <p:sp>
        <p:nvSpPr>
          <p:cNvPr id="3" name="Rektangel 2"/>
          <p:cNvSpPr/>
          <p:nvPr/>
        </p:nvSpPr>
        <p:spPr>
          <a:xfrm>
            <a:off x="1584000" y="2664000"/>
            <a:ext cx="1296000" cy="18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1584000" y="3744000"/>
            <a:ext cx="1296000" cy="18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ktangel 12"/>
          <p:cNvSpPr/>
          <p:nvPr/>
        </p:nvSpPr>
        <p:spPr>
          <a:xfrm>
            <a:off x="6984000" y="4104000"/>
            <a:ext cx="1296000" cy="18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166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Fractiles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Cut-off points for certain fractions of the data</a:t>
            </a:r>
          </a:p>
          <a:p>
            <a:r>
              <a:rPr lang="en-US" dirty="0" smtClean="0"/>
              <a:t>Dividing the data into equal parts</a:t>
            </a:r>
          </a:p>
          <a:p>
            <a:r>
              <a:rPr lang="en-US" dirty="0" smtClean="0"/>
              <a:t>Quartiles: Dividing </a:t>
            </a:r>
            <a:r>
              <a:rPr lang="en-US" dirty="0"/>
              <a:t>the data into four equal </a:t>
            </a:r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Lower quartile (0.25 fractile): 25% of the data below and 75% above</a:t>
            </a:r>
          </a:p>
          <a:p>
            <a:pPr lvl="1"/>
            <a:r>
              <a:rPr lang="en-US" dirty="0" smtClean="0"/>
              <a:t>Middle quartile (0.5 fractile, median): 50% </a:t>
            </a:r>
            <a:r>
              <a:rPr lang="en-US" dirty="0"/>
              <a:t>of the data below and </a:t>
            </a:r>
            <a:r>
              <a:rPr lang="en-US" dirty="0" smtClean="0"/>
              <a:t>50% above</a:t>
            </a:r>
            <a:endParaRPr lang="en-US" dirty="0"/>
          </a:p>
          <a:p>
            <a:pPr lvl="1"/>
            <a:r>
              <a:rPr lang="en-US" dirty="0" smtClean="0"/>
              <a:t>Upper quartile (0.75 fractile): 75</a:t>
            </a:r>
            <a:r>
              <a:rPr lang="en-US" dirty="0"/>
              <a:t>% of the data below and </a:t>
            </a:r>
            <a:r>
              <a:rPr lang="en-US" dirty="0" smtClean="0"/>
              <a:t>25</a:t>
            </a:r>
            <a:r>
              <a:rPr lang="en-US" dirty="0"/>
              <a:t>% </a:t>
            </a:r>
            <a:r>
              <a:rPr lang="en-US" dirty="0" smtClean="0"/>
              <a:t>above</a:t>
            </a:r>
          </a:p>
          <a:p>
            <a:r>
              <a:rPr lang="en-US" dirty="0" smtClean="0"/>
              <a:t>Deciles: Dividing the data into ten equal parts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13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728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Fractiles,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Percentiles: Dividing the data into 100 equal parts</a:t>
            </a:r>
          </a:p>
          <a:p>
            <a:pPr lvl="1"/>
            <a:r>
              <a:rPr lang="en-US" dirty="0" smtClean="0"/>
              <a:t>The 25</a:t>
            </a:r>
            <a:r>
              <a:rPr lang="en-US" baseline="30000" dirty="0" smtClean="0"/>
              <a:t>th</a:t>
            </a:r>
            <a:r>
              <a:rPr lang="en-US" dirty="0" smtClean="0"/>
              <a:t> percentile equal to the lower quartile</a:t>
            </a:r>
          </a:p>
          <a:p>
            <a:pPr lvl="1"/>
            <a:r>
              <a:rPr lang="en-US" dirty="0"/>
              <a:t>The 50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percentile equal to </a:t>
            </a:r>
            <a:r>
              <a:rPr lang="en-US" dirty="0" smtClean="0"/>
              <a:t>the middle quartile (median)</a:t>
            </a:r>
          </a:p>
          <a:p>
            <a:pPr lvl="1"/>
            <a:r>
              <a:rPr lang="en-US" dirty="0"/>
              <a:t>The 75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percentile equal to </a:t>
            </a:r>
            <a:r>
              <a:rPr lang="en-US" dirty="0" smtClean="0"/>
              <a:t>the upper quartile</a:t>
            </a:r>
            <a:endParaRPr lang="en-US" dirty="0"/>
          </a:p>
          <a:p>
            <a:r>
              <a:rPr lang="en-US" dirty="0" smtClean="0"/>
              <a:t>Fractiles of grouped data</a:t>
            </a:r>
          </a:p>
          <a:p>
            <a:pPr lvl="1"/>
            <a:r>
              <a:rPr lang="en-US" dirty="0" smtClean="0"/>
              <a:t>Based on data grouped in frequency tables</a:t>
            </a:r>
          </a:p>
          <a:p>
            <a:pPr lvl="1"/>
            <a:r>
              <a:rPr lang="en-US" dirty="0" smtClean="0"/>
              <a:t>Using linear interpolation in the same way as for the median of grouped data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14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600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Dispersion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Also called variability, scatter, or spread</a:t>
            </a:r>
          </a:p>
          <a:p>
            <a:r>
              <a:rPr lang="en-US" dirty="0" smtClean="0"/>
              <a:t>Describing the spread of the data</a:t>
            </a:r>
          </a:p>
          <a:p>
            <a:pPr lvl="1"/>
            <a:r>
              <a:rPr lang="en-US" dirty="0" smtClean="0"/>
              <a:t>Extent to which a distribution is stretched or squeezed</a:t>
            </a:r>
          </a:p>
          <a:p>
            <a:pPr lvl="1"/>
            <a:r>
              <a:rPr lang="en-US" dirty="0" smtClean="0"/>
              <a:t>Data concentrated around the center or spread out over a large area?</a:t>
            </a:r>
          </a:p>
          <a:p>
            <a:r>
              <a:rPr lang="en-US" dirty="0" smtClean="0"/>
              <a:t>Several different measures</a:t>
            </a:r>
          </a:p>
          <a:p>
            <a:pPr lvl="1"/>
            <a:r>
              <a:rPr lang="en-US" dirty="0"/>
              <a:t>Standard </a:t>
            </a:r>
            <a:r>
              <a:rPr lang="en-US" dirty="0" smtClean="0"/>
              <a:t>deviation and variance</a:t>
            </a:r>
          </a:p>
          <a:p>
            <a:pPr lvl="1"/>
            <a:r>
              <a:rPr lang="en-US" dirty="0"/>
              <a:t>Coefficient of variation</a:t>
            </a:r>
          </a:p>
          <a:p>
            <a:pPr lvl="1"/>
            <a:r>
              <a:rPr lang="en-US" dirty="0" smtClean="0"/>
              <a:t>Mean </a:t>
            </a:r>
            <a:r>
              <a:rPr lang="en-US" dirty="0"/>
              <a:t>deviation</a:t>
            </a:r>
            <a:endParaRPr lang="en-US" dirty="0" smtClean="0"/>
          </a:p>
          <a:p>
            <a:pPr lvl="1"/>
            <a:r>
              <a:rPr lang="en-US" dirty="0" smtClean="0"/>
              <a:t>Range and interquartile range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15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000" y="720000"/>
            <a:ext cx="2571427" cy="1440000"/>
          </a:xfrm>
          <a:prstGeom prst="rect">
            <a:avLst/>
          </a:prstGeom>
        </p:spPr>
      </p:pic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66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deviation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Measure of deviation from the mean</a:t>
                </a:r>
              </a:p>
              <a:p>
                <a:pPr lvl="1"/>
                <a:r>
                  <a:rPr lang="en-US" dirty="0"/>
                  <a:t>Equal to the square root of the variance</a:t>
                </a:r>
                <a:endParaRPr lang="en-US" dirty="0" smtClean="0"/>
              </a:p>
              <a:p>
                <a:r>
                  <a:rPr lang="en-US" dirty="0" smtClean="0"/>
                  <a:t>Meaningful for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numerical</a:t>
                </a:r>
                <a:r>
                  <a:rPr lang="en-US" dirty="0" smtClean="0"/>
                  <a:t> data</a:t>
                </a:r>
              </a:p>
              <a:p>
                <a:r>
                  <a:rPr lang="en-US" dirty="0"/>
                  <a:t>Same unit as the data (e.g., kg for weight and m or cm for height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Sample standard deviation</a:t>
                </a:r>
              </a:p>
              <a:p>
                <a:pPr lvl="1"/>
                <a:r>
                  <a:rPr lang="en-US" dirty="0" smtClean="0"/>
                  <a:t>Sum of squared differences from</a:t>
                </a:r>
                <a:r>
                  <a:rPr lang="nb-NO" dirty="0" smtClean="0"/>
                  <a:t> the mean: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𝑠</m:t>
                    </m:r>
                    <m:r>
                      <a:rPr lang="nb-NO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nb-NO" i="1">
                                <a:latin typeface="Cambria Math"/>
                              </a:rPr>
                              <m:t>𝑛</m:t>
                            </m:r>
                            <m:r>
                              <a:rPr lang="nb-NO" i="1">
                                <a:latin typeface="Cambria Math"/>
                              </a:rPr>
                              <m:t>−1</m:t>
                            </m:r>
                          </m:den>
                        </m:f>
                        <m:nary>
                          <m:naryPr>
                            <m:chr m:val="∑"/>
                            <m:limLoc m:val="subSup"/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nb-NO" i="1">
                                <a:latin typeface="Cambria Math"/>
                              </a:rPr>
                              <m:t>𝑖</m:t>
                            </m:r>
                            <m:r>
                              <a:rPr lang="nb-NO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nb-NO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nb-NO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nb-NO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nb-NO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nb-NO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nb-NO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nb-NO" i="1">
                                        <a:latin typeface="Cambria Math"/>
                                      </a:rPr>
                                      <m:t>−</m:t>
                                    </m:r>
                                    <m:bar>
                                      <m:barPr>
                                        <m:pos m:val="top"/>
                                        <m:ctrlPr>
                                          <a:rPr lang="nb-NO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nb-NO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bar>
                                  </m:e>
                                </m:d>
                              </m:e>
                              <m:sup>
                                <m:r>
                                  <a:rPr lang="nb-NO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Estimate of the population standard deviation (i.e., standard deviation in the underlying population)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3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16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00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variation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Also known as relative standard deviation</a:t>
                </a:r>
              </a:p>
              <a:p>
                <a:r>
                  <a:rPr lang="en-US" dirty="0" smtClean="0"/>
                  <a:t>Defined as the ratio of the standard deviation to the mean: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𝐶𝑉</m:t>
                    </m:r>
                    <m:r>
                      <a:rPr lang="nb-NO" b="0" i="1" smtClean="0"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nb-NO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endParaRPr lang="nb-NO" b="0" dirty="0" smtClean="0"/>
              </a:p>
              <a:p>
                <a:pPr lvl="1"/>
                <a:r>
                  <a:rPr lang="en-US" dirty="0" smtClean="0"/>
                  <a:t>Often expressed as a percentage</a:t>
                </a:r>
              </a:p>
              <a:p>
                <a:r>
                  <a:rPr lang="en-US" dirty="0" smtClean="0"/>
                  <a:t>Standardized measure of dispersion</a:t>
                </a:r>
              </a:p>
              <a:p>
                <a:r>
                  <a:rPr lang="en-US" dirty="0" smtClean="0"/>
                  <a:t>Independent of the unit of measurement</a:t>
                </a:r>
                <a:endParaRPr lang="en-US" dirty="0"/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17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59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variation,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lassholder for innhold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Mean</a:t>
                </a:r>
                <a:endParaRPr lang="nb-NO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nb-NO" b="0" i="1" smtClean="0">
                            <a:latin typeface="Cambria Math"/>
                          </a:rPr>
                          <m:t>𝑥</m:t>
                        </m:r>
                      </m:e>
                    </m:bar>
                    <m:r>
                      <a:rPr lang="nb-NO" b="0" i="1" smtClean="0">
                        <a:latin typeface="Cambria Math"/>
                      </a:rPr>
                      <m:t>=144.5313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Standard deviation</a:t>
                </a:r>
                <a:endParaRPr lang="nb-NO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𝑠</m:t>
                    </m:r>
                    <m:r>
                      <a:rPr lang="nb-NO" b="0" i="1" smtClean="0">
                        <a:latin typeface="Cambria Math"/>
                      </a:rPr>
                      <m:t>=14.39755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Coefficient of variation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𝐶𝑉</m:t>
                    </m:r>
                    <m:r>
                      <a:rPr lang="nb-NO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/>
                          </a:rPr>
                          <m:t>14.39755</m:t>
                        </m:r>
                      </m:num>
                      <m:den>
                        <m:r>
                          <a:rPr lang="nb-NO" b="0" i="1" smtClean="0">
                            <a:latin typeface="Cambria Math"/>
                          </a:rPr>
                          <m:t>144.5313</m:t>
                        </m:r>
                      </m:den>
                    </m:f>
                    <m:r>
                      <a:rPr lang="nb-NO" b="0" i="1" smtClean="0">
                        <a:latin typeface="Cambria Math"/>
                        <a:ea typeface="Cambria Math"/>
                      </a:rPr>
                      <m:t>≈10.0%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Plassholder for innhold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2118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18</a:t>
            </a:fld>
            <a:endParaRPr lang="nb-NO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" r="75407"/>
          <a:stretch/>
        </p:blipFill>
        <p:spPr bwMode="auto">
          <a:xfrm>
            <a:off x="900000" y="1980000"/>
            <a:ext cx="5040000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ktangel 6"/>
          <p:cNvSpPr/>
          <p:nvPr/>
        </p:nvSpPr>
        <p:spPr>
          <a:xfrm>
            <a:off x="3852000" y="3348000"/>
            <a:ext cx="2016000" cy="432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kstSylinder 8"/>
          <p:cNvSpPr txBox="1"/>
          <p:nvPr/>
        </p:nvSpPr>
        <p:spPr>
          <a:xfrm>
            <a:off x="900000" y="4500000"/>
            <a:ext cx="2520000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Data from sbp.txt (Laake et al., 2007)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989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variation, cont.</a:t>
            </a:r>
            <a:endParaRPr lang="en-US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1980000"/>
            <a:ext cx="3420000" cy="3420000"/>
          </a:xfrm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19</a:t>
            </a:fld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7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Center, spread, and shape of a distribution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characteristics of the distribution of </a:t>
            </a:r>
            <a:r>
              <a:rPr lang="en-US" smtClean="0"/>
              <a:t>a variable</a:t>
            </a:r>
            <a:endParaRPr lang="en-US" dirty="0" smtClean="0"/>
          </a:p>
          <a:p>
            <a:pPr lvl="1"/>
            <a:r>
              <a:rPr lang="en-US" dirty="0" smtClean="0"/>
              <a:t>Summary statistics</a:t>
            </a:r>
          </a:p>
          <a:p>
            <a:r>
              <a:rPr lang="en-US" dirty="0" smtClean="0"/>
              <a:t>Describing the data beyond frequency tables and histograms</a:t>
            </a:r>
          </a:p>
          <a:p>
            <a:r>
              <a:rPr lang="en-US" dirty="0" smtClean="0"/>
              <a:t>Two </a:t>
            </a:r>
            <a:r>
              <a:rPr lang="en-US" dirty="0">
                <a:solidFill>
                  <a:srgbClr val="FF0000"/>
                </a:solidFill>
              </a:rPr>
              <a:t>important features</a:t>
            </a:r>
            <a:r>
              <a:rPr lang="en-US" dirty="0"/>
              <a:t> of a distribution</a:t>
            </a:r>
          </a:p>
          <a:p>
            <a:pPr lvl="1"/>
            <a:r>
              <a:rPr lang="en-US" dirty="0"/>
              <a:t>Central tendency</a:t>
            </a:r>
          </a:p>
          <a:p>
            <a:pPr lvl="1"/>
            <a:r>
              <a:rPr lang="en-US" dirty="0"/>
              <a:t>Dispersion, </a:t>
            </a:r>
            <a:r>
              <a:rPr lang="en-US" dirty="0" smtClean="0"/>
              <a:t>variability, </a:t>
            </a:r>
            <a:r>
              <a:rPr lang="en-US" dirty="0"/>
              <a:t>or spread</a:t>
            </a:r>
          </a:p>
          <a:p>
            <a:r>
              <a:rPr lang="en-US" dirty="0" smtClean="0"/>
              <a:t>Valuable information about the shape of a distribution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2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194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Aalen OO, </a:t>
            </a:r>
            <a:r>
              <a:rPr lang="en-US" dirty="0" err="1" smtClean="0"/>
              <a:t>Frigessi</a:t>
            </a:r>
            <a:r>
              <a:rPr lang="en-US" dirty="0" smtClean="0"/>
              <a:t> A, </a:t>
            </a:r>
            <a:r>
              <a:rPr lang="en-US" dirty="0" err="1" smtClean="0"/>
              <a:t>Moger</a:t>
            </a:r>
            <a:r>
              <a:rPr lang="en-US" dirty="0" smtClean="0"/>
              <a:t> TA, </a:t>
            </a:r>
            <a:r>
              <a:rPr lang="en-US" dirty="0" err="1" smtClean="0"/>
              <a:t>Scheel</a:t>
            </a:r>
            <a:r>
              <a:rPr lang="en-US" dirty="0" smtClean="0"/>
              <a:t> I, </a:t>
            </a:r>
            <a:r>
              <a:rPr lang="en-US" dirty="0" err="1" smtClean="0"/>
              <a:t>Skovlund</a:t>
            </a:r>
            <a:r>
              <a:rPr lang="en-US" dirty="0" smtClean="0"/>
              <a:t> E, Veierød MB. 2006. </a:t>
            </a:r>
            <a:r>
              <a:rPr lang="en-US" i="1" dirty="0" err="1" smtClean="0"/>
              <a:t>Statistiske</a:t>
            </a:r>
            <a:r>
              <a:rPr lang="en-US" i="1" dirty="0" smtClean="0"/>
              <a:t> </a:t>
            </a:r>
            <a:r>
              <a:rPr lang="en-US" i="1" dirty="0" err="1" smtClean="0"/>
              <a:t>metoder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medisin</a:t>
            </a:r>
            <a:r>
              <a:rPr lang="en-US" i="1" dirty="0" smtClean="0"/>
              <a:t> </a:t>
            </a:r>
            <a:r>
              <a:rPr lang="en-US" i="1" dirty="0" err="1" smtClean="0"/>
              <a:t>og</a:t>
            </a:r>
            <a:r>
              <a:rPr lang="en-US" i="1" dirty="0" smtClean="0"/>
              <a:t> </a:t>
            </a:r>
            <a:r>
              <a:rPr lang="en-US" i="1" dirty="0" err="1" smtClean="0"/>
              <a:t>helsefag</a:t>
            </a:r>
            <a:r>
              <a:rPr lang="en-US" dirty="0" smtClean="0"/>
              <a:t>. Oslo: Gyldendal </a:t>
            </a:r>
            <a:r>
              <a:rPr lang="en-US" dirty="0" err="1" smtClean="0"/>
              <a:t>akademisk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Laake P, </a:t>
            </a:r>
            <a:r>
              <a:rPr lang="en-US" smtClean="0"/>
              <a:t>Hjartåker</a:t>
            </a:r>
            <a:r>
              <a:rPr lang="en-US" dirty="0" smtClean="0"/>
              <a:t> </a:t>
            </a:r>
            <a:r>
              <a:rPr lang="en-US" dirty="0" smtClean="0"/>
              <a:t>A, </a:t>
            </a:r>
            <a:r>
              <a:rPr lang="en-US" dirty="0" err="1" smtClean="0"/>
              <a:t>Thelle</a:t>
            </a:r>
            <a:r>
              <a:rPr lang="en-US" dirty="0" smtClean="0"/>
              <a:t> DS, Veierød MB. 2007. </a:t>
            </a:r>
            <a:r>
              <a:rPr lang="en-US" i="1" dirty="0" err="1" smtClean="0"/>
              <a:t>Epidemiologiske</a:t>
            </a:r>
            <a:r>
              <a:rPr lang="en-US" i="1" dirty="0" smtClean="0"/>
              <a:t> </a:t>
            </a:r>
            <a:r>
              <a:rPr lang="en-US" i="1" dirty="0" err="1" smtClean="0"/>
              <a:t>og</a:t>
            </a:r>
            <a:r>
              <a:rPr lang="en-US" i="1" dirty="0" smtClean="0"/>
              <a:t> </a:t>
            </a:r>
            <a:r>
              <a:rPr lang="en-US" i="1" dirty="0" err="1" smtClean="0"/>
              <a:t>kliniske</a:t>
            </a:r>
            <a:r>
              <a:rPr lang="en-US" i="1" dirty="0" smtClean="0"/>
              <a:t> </a:t>
            </a:r>
            <a:r>
              <a:rPr lang="en-US" i="1" dirty="0" err="1" smtClean="0"/>
              <a:t>forskningsmetoder</a:t>
            </a:r>
            <a:r>
              <a:rPr lang="en-US" dirty="0" smtClean="0"/>
              <a:t>. Oslo: Gyldendal </a:t>
            </a:r>
            <a:r>
              <a:rPr lang="en-US" dirty="0" err="1" smtClean="0"/>
              <a:t>akademisk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www.med.uio.no/imb/forskning/publikasjoner/boker/2007/epidemiolgiske-kliniske-forskningsmetoder.html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20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54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central tendency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Describing the center, or central location, of a distribution</a:t>
            </a:r>
          </a:p>
          <a:p>
            <a:pPr lvl="1"/>
            <a:r>
              <a:rPr lang="en-US" dirty="0" smtClean="0"/>
              <a:t>Colloquially, sometimes called averages</a:t>
            </a:r>
          </a:p>
          <a:p>
            <a:r>
              <a:rPr lang="en-US" dirty="0" smtClean="0"/>
              <a:t>The tendency of data to cluster around a middle value</a:t>
            </a:r>
          </a:p>
          <a:p>
            <a:r>
              <a:rPr lang="en-US" dirty="0" smtClean="0"/>
              <a:t>Three common measures</a:t>
            </a:r>
          </a:p>
          <a:p>
            <a:pPr lvl="1"/>
            <a:r>
              <a:rPr lang="en-US" dirty="0" smtClean="0"/>
              <a:t>(Arithmetic) mean</a:t>
            </a:r>
          </a:p>
          <a:p>
            <a:pPr lvl="1"/>
            <a:r>
              <a:rPr lang="en-US" dirty="0" smtClean="0"/>
              <a:t>Median</a:t>
            </a:r>
          </a:p>
          <a:p>
            <a:pPr lvl="1"/>
            <a:r>
              <a:rPr lang="en-US" dirty="0" smtClean="0"/>
              <a:t>Mode</a:t>
            </a:r>
          </a:p>
          <a:p>
            <a:r>
              <a:rPr lang="en-US" dirty="0" smtClean="0"/>
              <a:t>Many others (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en.wikipedia.org/wiki/Central_tendency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3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91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Most common measure of central tendency</a:t>
                </a:r>
              </a:p>
              <a:p>
                <a:pPr lvl="1"/>
                <a:r>
                  <a:rPr lang="en-US" dirty="0" smtClean="0"/>
                  <a:t>Central point of the distribution</a:t>
                </a:r>
              </a:p>
              <a:p>
                <a:r>
                  <a:rPr lang="en-US" dirty="0" smtClean="0"/>
                  <a:t>Meaningful </a:t>
                </a:r>
                <a:r>
                  <a:rPr lang="en-US" dirty="0"/>
                  <a:t>for </a:t>
                </a:r>
                <a:r>
                  <a:rPr lang="en-US" dirty="0">
                    <a:solidFill>
                      <a:srgbClr val="FF0000"/>
                    </a:solidFill>
                  </a:rPr>
                  <a:t>numerical</a:t>
                </a:r>
                <a:r>
                  <a:rPr lang="en-US" dirty="0"/>
                  <a:t> data</a:t>
                </a:r>
              </a:p>
              <a:p>
                <a:r>
                  <a:rPr lang="en-US" dirty="0" smtClean="0"/>
                  <a:t>Sample mean</a:t>
                </a:r>
              </a:p>
              <a:p>
                <a:pPr lvl="1"/>
                <a:r>
                  <a:rPr lang="en-US" dirty="0" smtClean="0"/>
                  <a:t>Sum of all measurements divided by the total number of observations in the sample: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nb-NO" b="0" i="1" smtClean="0">
                            <a:latin typeface="Cambria Math"/>
                          </a:rPr>
                          <m:t>𝑥</m:t>
                        </m:r>
                      </m:e>
                    </m:bar>
                    <m:r>
                      <a:rPr lang="nb-NO" b="0" i="1" smtClean="0"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nb-NO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nb-NO" b="0" i="1" smtClean="0">
                                <a:latin typeface="Cambria Math"/>
                              </a:rPr>
                              <m:t>+…+</m:t>
                            </m:r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nb-NO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nb-NO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b-NO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nb-NO" b="0" i="1" smtClean="0">
                            <a:latin typeface="Cambria Math"/>
                          </a:rPr>
                          <m:t>𝑖</m:t>
                        </m:r>
                        <m:r>
                          <a:rPr lang="nb-NO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nb-NO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Estimate of the population mean (i.e., mean of the underlying population)</a:t>
                </a:r>
              </a:p>
              <a:p>
                <a:r>
                  <a:rPr lang="en-US" dirty="0" smtClean="0"/>
                  <a:t>The center of gravity of weights on a lever (Aalen et al., 2006)</a:t>
                </a:r>
                <a:endParaRPr lang="en-US" dirty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 b="-4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4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0" y="720000"/>
            <a:ext cx="3249205" cy="900000"/>
          </a:xfrm>
          <a:prstGeom prst="rect">
            <a:avLst/>
          </a:prstGeom>
        </p:spPr>
      </p:pic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644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Heavily </a:t>
            </a:r>
            <a:r>
              <a:rPr lang="en-US" dirty="0"/>
              <a:t>influenced by extreme values</a:t>
            </a:r>
          </a:p>
          <a:p>
            <a:pPr lvl="1"/>
            <a:r>
              <a:rPr lang="en-US" dirty="0"/>
              <a:t>Not suitable for (very) skewed data (e.g., earnings and length of hospital stay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May be misleading for </a:t>
            </a:r>
            <a:r>
              <a:rPr lang="en-US" dirty="0" smtClean="0">
                <a:solidFill>
                  <a:srgbClr val="FF0000"/>
                </a:solidFill>
              </a:rPr>
              <a:t>asymmetrical</a:t>
            </a:r>
            <a:r>
              <a:rPr lang="en-US" dirty="0" smtClean="0"/>
              <a:t> distributions</a:t>
            </a:r>
          </a:p>
          <a:p>
            <a:pPr lvl="1"/>
            <a:r>
              <a:rPr lang="en-US" dirty="0" smtClean="0"/>
              <a:t>Use the median instead!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5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47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Dividing the data in two</a:t>
            </a:r>
          </a:p>
          <a:p>
            <a:pPr lvl="1"/>
            <a:r>
              <a:rPr lang="en-US" dirty="0" smtClean="0"/>
              <a:t>Middle </a:t>
            </a:r>
            <a:r>
              <a:rPr lang="en-US" dirty="0"/>
              <a:t>value separating the upper half </a:t>
            </a:r>
            <a:r>
              <a:rPr lang="en-US" dirty="0" smtClean="0"/>
              <a:t>from </a:t>
            </a:r>
            <a:r>
              <a:rPr lang="en-US" dirty="0"/>
              <a:t>the lower half</a:t>
            </a:r>
          </a:p>
          <a:p>
            <a:r>
              <a:rPr lang="en-US" dirty="0"/>
              <a:t>Meaningful for </a:t>
            </a:r>
            <a:r>
              <a:rPr lang="en-US" dirty="0">
                <a:solidFill>
                  <a:srgbClr val="FF0000"/>
                </a:solidFill>
              </a:rPr>
              <a:t>ordinal categorical</a:t>
            </a:r>
            <a:r>
              <a:rPr lang="en-US" dirty="0"/>
              <a:t> data and </a:t>
            </a:r>
            <a:r>
              <a:rPr lang="en-US" dirty="0">
                <a:solidFill>
                  <a:srgbClr val="FF0000"/>
                </a:solidFill>
              </a:rPr>
              <a:t>numerical</a:t>
            </a:r>
            <a:r>
              <a:rPr lang="en-US" dirty="0"/>
              <a:t> data</a:t>
            </a:r>
            <a:endParaRPr lang="en-US" dirty="0" smtClean="0"/>
          </a:p>
          <a:p>
            <a:r>
              <a:rPr lang="en-US" dirty="0" smtClean="0"/>
              <a:t>Sample median</a:t>
            </a:r>
            <a:endParaRPr lang="en-US" dirty="0"/>
          </a:p>
          <a:p>
            <a:pPr lvl="1"/>
            <a:r>
              <a:rPr lang="en-US" dirty="0" smtClean="0"/>
              <a:t>Measurements </a:t>
            </a:r>
            <a:r>
              <a:rPr lang="en-US" dirty="0"/>
              <a:t>arranged in ascending </a:t>
            </a:r>
            <a:r>
              <a:rPr lang="en-US" dirty="0" smtClean="0"/>
              <a:t>order</a:t>
            </a:r>
            <a:endParaRPr lang="en-US" dirty="0"/>
          </a:p>
          <a:p>
            <a:pPr lvl="1"/>
            <a:r>
              <a:rPr lang="en-US" dirty="0" smtClean="0"/>
              <a:t>Odd </a:t>
            </a:r>
            <a:r>
              <a:rPr lang="en-US" dirty="0"/>
              <a:t>number of observations: the middle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/>
              <a:t>Even number of observations: </a:t>
            </a:r>
            <a:r>
              <a:rPr lang="en-US" dirty="0" smtClean="0"/>
              <a:t>the mean </a:t>
            </a:r>
            <a:r>
              <a:rPr lang="en-US" dirty="0"/>
              <a:t>of the two middle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Estimate of the population median (i.e., median of the underlying population)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6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Sequence of values in ascending order: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2    3    3    </m:t>
                    </m:r>
                    <m:r>
                      <a:rPr lang="nb-NO" b="0" i="1" smtClean="0">
                        <a:solidFill>
                          <a:srgbClr val="FF0000"/>
                        </a:solidFill>
                        <a:latin typeface="Cambria Math"/>
                      </a:rPr>
                      <m:t>4</m:t>
                    </m:r>
                    <m:r>
                      <a:rPr lang="nb-NO" b="0" i="1" smtClean="0">
                        <a:latin typeface="Cambria Math"/>
                      </a:rPr>
                      <m:t>    8    9    12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𝑛</m:t>
                    </m:r>
                    <m:r>
                      <a:rPr lang="nb-NO" b="0" i="1" smtClean="0">
                        <a:latin typeface="Cambria Math"/>
                      </a:rPr>
                      <m:t>=7</m:t>
                    </m:r>
                  </m:oMath>
                </a14:m>
                <a:r>
                  <a:rPr lang="en-US" dirty="0" smtClean="0"/>
                  <a:t> (odd number of observations)</a:t>
                </a:r>
              </a:p>
              <a:p>
                <a:pPr lvl="1"/>
                <a:r>
                  <a:rPr lang="en-US" dirty="0" smtClean="0"/>
                  <a:t>Median: 4</a:t>
                </a:r>
              </a:p>
              <a:p>
                <a:r>
                  <a:rPr lang="en-US" dirty="0"/>
                  <a:t>Sequence of values in ascending order: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2    3    3    </m:t>
                    </m:r>
                    <m:r>
                      <a:rPr lang="nb-NO" i="1" smtClean="0">
                        <a:solidFill>
                          <a:srgbClr val="FF0000"/>
                        </a:solidFill>
                        <a:latin typeface="Cambria Math"/>
                      </a:rPr>
                      <m:t>4</m:t>
                    </m:r>
                    <m:r>
                      <a:rPr lang="nb-NO" i="1">
                        <a:latin typeface="Cambria Math"/>
                      </a:rPr>
                      <m:t>    </m:t>
                    </m:r>
                    <m:r>
                      <a:rPr lang="nb-NO" i="1" smtClean="0">
                        <a:solidFill>
                          <a:srgbClr val="FF0000"/>
                        </a:solidFill>
                        <a:latin typeface="Cambria Math"/>
                      </a:rPr>
                      <m:t>8</m:t>
                    </m:r>
                    <m:r>
                      <a:rPr lang="nb-NO" i="1">
                        <a:latin typeface="Cambria Math"/>
                      </a:rPr>
                      <m:t>    9    12    14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𝑛</m:t>
                    </m:r>
                    <m:r>
                      <a:rPr lang="nb-NO" i="1">
                        <a:latin typeface="Cambria Math"/>
                      </a:rPr>
                      <m:t>=8</m:t>
                    </m:r>
                  </m:oMath>
                </a14:m>
                <a:r>
                  <a:rPr lang="en-US" dirty="0"/>
                  <a:t> (even number of observations)</a:t>
                </a:r>
              </a:p>
              <a:p>
                <a:pPr lvl="1"/>
                <a:r>
                  <a:rPr lang="en-US" dirty="0"/>
                  <a:t>Median: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i="1">
                                <a:latin typeface="Cambria Math"/>
                              </a:rPr>
                              <m:t>4+8</m:t>
                            </m:r>
                          </m:e>
                        </m:d>
                      </m:num>
                      <m:den>
                        <m:r>
                          <a:rPr lang="nb-NO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nb-NO" i="1">
                        <a:latin typeface="Cambria Math"/>
                      </a:rPr>
                      <m:t>=6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May also be </a:t>
                </a:r>
                <a:r>
                  <a:rPr lang="en-US" dirty="0"/>
                  <a:t>obtained from a cumulative probability </a:t>
                </a:r>
                <a:r>
                  <a:rPr lang="en-US" dirty="0" smtClean="0"/>
                  <a:t>plot</a:t>
                </a:r>
              </a:p>
              <a:p>
                <a:pPr lvl="1"/>
                <a:r>
                  <a:rPr lang="en-US" dirty="0" smtClean="0"/>
                  <a:t>Estimate from the reading sometimes a bit inaccurate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7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902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Median, cont.</a:t>
            </a:r>
            <a:endParaRPr lang="en-US" dirty="0"/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sz="half"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000" y="1980000"/>
            <a:ext cx="3420000" cy="342000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8</a:t>
            </a:fld>
            <a:endParaRPr lang="nb-NO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1979999"/>
            <a:ext cx="2220366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kstSylinder 8"/>
          <p:cNvSpPr txBox="1"/>
          <p:nvPr/>
        </p:nvSpPr>
        <p:spPr>
          <a:xfrm>
            <a:off x="1620000" y="5399999"/>
            <a:ext cx="3780000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Data from </a:t>
            </a:r>
            <a:r>
              <a:rPr lang="en-US" sz="1200" dirty="0"/>
              <a:t>framingham-kapittel3.txt </a:t>
            </a:r>
            <a:r>
              <a:rPr lang="en-US" sz="1200" b="0" dirty="0" smtClean="0"/>
              <a:t>(Laake et al., 2007)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7200000" y="5399999"/>
            <a:ext cx="3780000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Data from </a:t>
            </a:r>
            <a:r>
              <a:rPr lang="en-US" sz="1200" dirty="0" smtClean="0"/>
              <a:t>framingham-kapittel3.txt </a:t>
            </a:r>
            <a:r>
              <a:rPr lang="en-US" sz="1200" b="0" dirty="0" smtClean="0"/>
              <a:t>(Laake et al., 2007)</a:t>
            </a:r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2934000" y="4716000"/>
            <a:ext cx="360000" cy="360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ktangel 11"/>
          <p:cNvSpPr/>
          <p:nvPr/>
        </p:nvSpPr>
        <p:spPr>
          <a:xfrm>
            <a:off x="7236000" y="3467819"/>
            <a:ext cx="2124000" cy="23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391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sensitive to extreme values</a:t>
            </a:r>
          </a:p>
          <a:p>
            <a:pPr lvl="1"/>
            <a:r>
              <a:rPr lang="en-US" dirty="0"/>
              <a:t>Preferred measure of central tendency in a skewed distribution</a:t>
            </a:r>
          </a:p>
          <a:p>
            <a:r>
              <a:rPr lang="en-US" dirty="0" smtClean="0"/>
              <a:t>Difference between mean and median expressing skewness</a:t>
            </a:r>
          </a:p>
          <a:p>
            <a:pPr lvl="1"/>
            <a:r>
              <a:rPr lang="en-US" dirty="0" smtClean="0"/>
              <a:t>May be determined by inspecting a histogram</a:t>
            </a:r>
          </a:p>
          <a:p>
            <a:pPr lvl="1"/>
            <a:r>
              <a:rPr lang="en-US" dirty="0"/>
              <a:t>Mean and median coinciding </a:t>
            </a:r>
            <a:r>
              <a:rPr lang="en-US" dirty="0" smtClean="0"/>
              <a:t>exactly: </a:t>
            </a:r>
            <a:r>
              <a:rPr lang="en-US" dirty="0" smtClean="0">
                <a:solidFill>
                  <a:srgbClr val="FF0000"/>
                </a:solidFill>
              </a:rPr>
              <a:t>symmetrical</a:t>
            </a:r>
            <a:r>
              <a:rPr lang="en-US" dirty="0" smtClean="0"/>
              <a:t> distribution</a:t>
            </a:r>
          </a:p>
          <a:p>
            <a:pPr lvl="1"/>
            <a:r>
              <a:rPr lang="en-US" dirty="0"/>
              <a:t>Median deviating from the </a:t>
            </a:r>
            <a:r>
              <a:rPr lang="en-US" dirty="0" smtClean="0"/>
              <a:t>mean: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symmetrical</a:t>
            </a:r>
            <a:r>
              <a:rPr lang="en-US" dirty="0" smtClean="0"/>
              <a:t> distribution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Fall 2021 - Lecture 2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9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09/09/2021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93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S - Overordnet – E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rgbClr val="FF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2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US - Overordnet – ENG" id="{44D42A80-F62D-4E34-9289-0887D229E6EA}" vid="{F6CE70A2-DB41-43F6-942C-BCA637D97F5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OUS - Overordnet – ENG</Template>
  <TotalTime>13079</TotalTime>
  <Words>1240</Words>
  <Application>Microsoft Office PowerPoint</Application>
  <PresentationFormat>Widescreen</PresentationFormat>
  <Paragraphs>193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OUS - Overordnet – ENG</vt:lpstr>
      <vt:lpstr>Descriptive Statistics – Part 2</vt:lpstr>
      <vt:lpstr>Center, spread, and shape of a distribution</vt:lpstr>
      <vt:lpstr>Measures of central tendency</vt:lpstr>
      <vt:lpstr>Mean</vt:lpstr>
      <vt:lpstr>Mean, cont.</vt:lpstr>
      <vt:lpstr>Median</vt:lpstr>
      <vt:lpstr>Median, cont.</vt:lpstr>
      <vt:lpstr>Median, cont.</vt:lpstr>
      <vt:lpstr>Median, cont.</vt:lpstr>
      <vt:lpstr>Mode</vt:lpstr>
      <vt:lpstr>Mode, cont.</vt:lpstr>
      <vt:lpstr>Mode, cont.</vt:lpstr>
      <vt:lpstr>Fractiles</vt:lpstr>
      <vt:lpstr>Fractiles, cont.</vt:lpstr>
      <vt:lpstr>Dispersion</vt:lpstr>
      <vt:lpstr>Standard deviation</vt:lpstr>
      <vt:lpstr>Coefficient of variation</vt:lpstr>
      <vt:lpstr>Coefficient of variation, cont.</vt:lpstr>
      <vt:lpstr>Coefficient of variation, cont.</vt:lpstr>
      <vt:lpstr>References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Nina Gunnes</dc:creator>
  <cp:lastModifiedBy>Nina Gunnes</cp:lastModifiedBy>
  <cp:revision>2280</cp:revision>
  <cp:lastPrinted>2019-09-04T17:30:55Z</cp:lastPrinted>
  <dcterms:created xsi:type="dcterms:W3CDTF">2019-06-26T08:58:56Z</dcterms:created>
  <dcterms:modified xsi:type="dcterms:W3CDTF">2021-09-09T07:20:04Z</dcterms:modified>
</cp:coreProperties>
</file>